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20"/>
  </p:notesMasterIdLst>
  <p:sldIdLst>
    <p:sldId id="256" r:id="rId2"/>
    <p:sldId id="257" r:id="rId3"/>
    <p:sldId id="282" r:id="rId4"/>
    <p:sldId id="275" r:id="rId5"/>
    <p:sldId id="279" r:id="rId6"/>
    <p:sldId id="264" r:id="rId7"/>
    <p:sldId id="277" r:id="rId8"/>
    <p:sldId id="265" r:id="rId9"/>
    <p:sldId id="266" r:id="rId10"/>
    <p:sldId id="267" r:id="rId11"/>
    <p:sldId id="269" r:id="rId12"/>
    <p:sldId id="270" r:id="rId13"/>
    <p:sldId id="271" r:id="rId14"/>
    <p:sldId id="281" r:id="rId15"/>
    <p:sldId id="273" r:id="rId16"/>
    <p:sldId id="274" r:id="rId17"/>
    <p:sldId id="280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7E17"/>
    <a:srgbClr val="9F7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8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8E35E-86A7-664C-95D7-92A6772B9093}" type="datetimeFigureOut">
              <a:rPr lang="en-US" smtClean="0"/>
              <a:t>6/23/15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71C9B-E641-8344-BEAB-419A5A0098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7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</a:t>
            </a:r>
            <a:r>
              <a:rPr lang="en-US" baseline="0" dirty="0" smtClean="0"/>
              <a:t> </a:t>
            </a:r>
            <a:r>
              <a:rPr lang="en-US" dirty="0" smtClean="0"/>
              <a:t>Net Underwriting Income to NEP, Total Losses to NEP, NWP:Surplus, Non-Loss Expenses:</a:t>
            </a:r>
            <a:r>
              <a:rPr lang="en-US" baseline="0" dirty="0" smtClean="0"/>
              <a:t> NWP,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IRIS = Insurance Regulatory Information System and are NAIC’s collection of solvency tools to analyze insurance companies.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C9B-E641-8344-BEAB-419A5A0098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7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hbr.org</a:t>
            </a:r>
            <a:r>
              <a:rPr lang="en-US" dirty="0" smtClean="0"/>
              <a:t>/1995/07/discovery-driven-planning/</a:t>
            </a:r>
            <a:r>
              <a:rPr lang="en-US" dirty="0" err="1" smtClean="0"/>
              <a:t>ar</a:t>
            </a:r>
            <a:r>
              <a:rPr lang="en-US" dirty="0" smtClean="0"/>
              <a:t>/1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discovery-driven planning systematically converts assumptions into knowledge as a strategic venture unfolds.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C9B-E641-8344-BEAB-419A5A0098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70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r>
              <a:rPr lang="en-US" baseline="0" dirty="0" smtClean="0"/>
              <a:t> unit is a parachute control unit.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C9B-E641-8344-BEAB-419A5A0098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6/23/15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6/23/15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6/23/15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6/23/15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6/23/15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6/23/15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6/23/15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6/23/15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6/23/15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6/23/15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6/23/15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6/23/15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usPartners.net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ke-665940_1280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580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Invest your Capital with Confidence</a:t>
            </a:r>
            <a:endParaRPr lang="en-US" sz="2400" dirty="0"/>
          </a:p>
        </p:txBody>
      </p:sp>
      <p:pic>
        <p:nvPicPr>
          <p:cNvPr id="5" name="Picture 4" descr="AP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19" y="1704024"/>
            <a:ext cx="4584764" cy="1579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641350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© Ausus Partners 2015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ke-665940_1280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599" y="1600200"/>
            <a:ext cx="8173864" cy="4038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Similarly</a:t>
            </a:r>
            <a:r>
              <a:rPr lang="en-US" sz="1800" dirty="0"/>
              <a:t>, </a:t>
            </a:r>
            <a:r>
              <a:rPr lang="en-US" sz="1800" dirty="0" smtClean="0"/>
              <a:t>Ausus Partners can value a </a:t>
            </a:r>
            <a:r>
              <a:rPr lang="en-US" sz="1800" dirty="0"/>
              <a:t>potential </a:t>
            </a:r>
            <a:r>
              <a:rPr lang="en-US" sz="1800" dirty="0" smtClean="0"/>
              <a:t>captive. Even with </a:t>
            </a:r>
            <a:r>
              <a:rPr lang="en-US" sz="1800" dirty="0"/>
              <a:t>many unknowns </a:t>
            </a:r>
            <a:r>
              <a:rPr lang="en-US" sz="1800" dirty="0" smtClean="0"/>
              <a:t>a CIC can be </a:t>
            </a:r>
            <a:r>
              <a:rPr lang="en-US" sz="1800" dirty="0"/>
              <a:t>adequately evaluated </a:t>
            </a:r>
            <a:r>
              <a:rPr lang="en-US" sz="1800" dirty="0" smtClean="0"/>
              <a:t>over almost any future time period prior </a:t>
            </a:r>
            <a:r>
              <a:rPr lang="en-US" sz="1800" dirty="0"/>
              <a:t>to formation.</a:t>
            </a:r>
          </a:p>
          <a:p>
            <a:pPr marL="0" indent="0">
              <a:buNone/>
            </a:pPr>
            <a:r>
              <a:rPr lang="en-US" sz="1800" dirty="0"/>
              <a:t> 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By working backwards from </a:t>
            </a:r>
            <a:r>
              <a:rPr lang="en-US" sz="1800" dirty="0" smtClean="0"/>
              <a:t>the regulatory </a:t>
            </a:r>
            <a:r>
              <a:rPr lang="en-US" sz="1800" dirty="0"/>
              <a:t>requirements of surplus and capital through fixed </a:t>
            </a:r>
            <a:r>
              <a:rPr lang="en-US" sz="1800" dirty="0" smtClean="0"/>
              <a:t>and underwriting costs to needed </a:t>
            </a:r>
            <a:r>
              <a:rPr lang="en-US" sz="1800" dirty="0"/>
              <a:t>premium, </a:t>
            </a:r>
            <a:r>
              <a:rPr lang="en-US" sz="1800" dirty="0" smtClean="0"/>
              <a:t>Ausus Partners can </a:t>
            </a:r>
            <a:r>
              <a:rPr lang="en-US" sz="1800" dirty="0"/>
              <a:t>build a ground up look at </a:t>
            </a:r>
            <a:r>
              <a:rPr lang="en-US" sz="1800" dirty="0" smtClean="0"/>
              <a:t>a new </a:t>
            </a:r>
            <a:r>
              <a:rPr lang="en-US" sz="1800" dirty="0"/>
              <a:t>captive.</a:t>
            </a:r>
          </a:p>
          <a:p>
            <a:endParaRPr lang="en-US" sz="1800" dirty="0"/>
          </a:p>
          <a:p>
            <a:r>
              <a:rPr lang="en-US" sz="1800" dirty="0"/>
              <a:t>In this </a:t>
            </a:r>
            <a:r>
              <a:rPr lang="en-US" sz="1800" dirty="0" smtClean="0"/>
              <a:t>analysis, being </a:t>
            </a:r>
            <a:r>
              <a:rPr lang="en-US" sz="1800" dirty="0"/>
              <a:t>right isn’t the </a:t>
            </a:r>
            <a:r>
              <a:rPr lang="en-US" sz="1800" dirty="0" smtClean="0"/>
              <a:t>goal.  </a:t>
            </a:r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goal is </a:t>
            </a:r>
            <a:r>
              <a:rPr lang="en-US" sz="1800" dirty="0" smtClean="0"/>
              <a:t>learning the tools to be </a:t>
            </a:r>
            <a:r>
              <a:rPr lang="en-US" sz="1800" dirty="0" smtClean="0">
                <a:solidFill>
                  <a:schemeClr val="tx2"/>
                </a:solidFill>
              </a:rPr>
              <a:t>disciplined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DC9E1F"/>
                </a:solidFill>
              </a:rPr>
              <a:t>investing small amounts </a:t>
            </a:r>
            <a:r>
              <a:rPr lang="en-US" sz="1800" dirty="0" smtClean="0"/>
              <a:t>once milestones are hit; </a:t>
            </a:r>
            <a:r>
              <a:rPr lang="en-US" sz="1800" dirty="0"/>
              <a:t>only investing when you learn. 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261938"/>
            <a:ext cx="8173863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Cost Benefit Analysis 2: </a:t>
            </a:r>
            <a:br>
              <a:rPr lang="en-US" dirty="0" smtClean="0"/>
            </a:br>
            <a:r>
              <a:rPr lang="en-US" dirty="0" smtClean="0"/>
              <a:t>Discovery Driven Growth Modeling.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641350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© Ausus Partners 2015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599" y="2362200"/>
            <a:ext cx="8173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30" dirty="0" smtClean="0">
                <a:solidFill>
                  <a:schemeClr val="tx2"/>
                </a:solidFill>
              </a:rPr>
              <a:t>A parent </a:t>
            </a:r>
            <a:r>
              <a:rPr lang="en-US" sz="2700" spc="30" dirty="0">
                <a:solidFill>
                  <a:schemeClr val="tx2"/>
                </a:solidFill>
              </a:rPr>
              <a:t>company can learn to spot when it’s making unconscious assumptions.</a:t>
            </a:r>
            <a:endParaRPr lang="en-US" sz="2700" spc="3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2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ke-665940_1280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" y="274638"/>
            <a:ext cx="8671703" cy="1143000"/>
          </a:xfrm>
        </p:spPr>
        <p:txBody>
          <a:bodyPr/>
          <a:lstStyle/>
          <a:p>
            <a:r>
              <a:rPr lang="en-US" dirty="0" smtClean="0"/>
              <a:t>Discipline matters.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2814320" cy="36728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Follow the Discovery Driven Growth </a:t>
            </a:r>
            <a:r>
              <a:rPr lang="en-US" sz="2800" dirty="0" smtClean="0"/>
              <a:t>process: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Learn </a:t>
            </a:r>
            <a:r>
              <a:rPr lang="en-US" sz="2800" dirty="0">
                <a:solidFill>
                  <a:schemeClr val="tx2"/>
                </a:solidFill>
              </a:rPr>
              <a:t>Cheap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&amp;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Learn Fast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 descr="ap_proposed_process-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0" r="1443" b="1482"/>
          <a:stretch/>
        </p:blipFill>
        <p:spPr>
          <a:xfrm>
            <a:off x="3855720" y="165099"/>
            <a:ext cx="4927743" cy="63322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0" y="641350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© Ausus Partners 2015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9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ke-665940_1280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8173863" cy="1143000"/>
          </a:xfrm>
        </p:spPr>
        <p:txBody>
          <a:bodyPr/>
          <a:lstStyle/>
          <a:p>
            <a:r>
              <a:rPr lang="en-US" sz="3200" dirty="0" smtClean="0"/>
              <a:t>Stress Testing with </a:t>
            </a:r>
            <a:br>
              <a:rPr lang="en-US" sz="3200" dirty="0" smtClean="0"/>
            </a:br>
            <a:r>
              <a:rPr lang="en-US" sz="3200" dirty="0" smtClean="0"/>
              <a:t>Failure </a:t>
            </a:r>
            <a:r>
              <a:rPr lang="en-US" sz="3200" dirty="0"/>
              <a:t>Mode Effects Analysis (FMEA</a:t>
            </a:r>
            <a:r>
              <a:rPr lang="en-US" sz="3200" dirty="0" smtClean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36600" y="1600200"/>
            <a:ext cx="7442200" cy="1272386"/>
          </a:xfrm>
        </p:spPr>
        <p:txBody>
          <a:bodyPr>
            <a:noAutofit/>
          </a:bodyPr>
          <a:lstStyle/>
          <a:p>
            <a:r>
              <a:rPr lang="en-US" sz="1800" dirty="0" smtClean="0"/>
              <a:t>A future </a:t>
            </a:r>
            <a:r>
              <a:rPr lang="en-US" sz="1800" dirty="0"/>
              <a:t>captive </a:t>
            </a:r>
            <a:r>
              <a:rPr lang="en-US" sz="1800" dirty="0" smtClean="0"/>
              <a:t>that </a:t>
            </a:r>
            <a:r>
              <a:rPr lang="en-US" sz="1800" dirty="0"/>
              <a:t>has </a:t>
            </a:r>
            <a:r>
              <a:rPr lang="en-US" sz="1800" dirty="0" smtClean="0"/>
              <a:t>been endorsed by your actuary and that will comply with </a:t>
            </a:r>
            <a:r>
              <a:rPr lang="en-US" sz="1800" dirty="0"/>
              <a:t>your regulator’s </a:t>
            </a:r>
            <a:r>
              <a:rPr lang="en-US" sz="1800" dirty="0" smtClean="0"/>
              <a:t>requirements can be stressed in ways similar to how NASA tests spacecraft design.</a:t>
            </a:r>
          </a:p>
          <a:p>
            <a:r>
              <a:rPr lang="en-US" sz="1800" dirty="0" smtClean="0"/>
              <a:t>With </a:t>
            </a:r>
            <a:r>
              <a:rPr lang="en-US" sz="1800" dirty="0">
                <a:solidFill>
                  <a:schemeClr val="tx2"/>
                </a:solidFill>
              </a:rPr>
              <a:t>Failure Mode Effects Analysis (FMEA)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94" y="3193081"/>
            <a:ext cx="3700145" cy="23859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15200" y="641350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© Ausus Partners 2015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3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ke-665940_1280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8173863" cy="1143000"/>
          </a:xfrm>
        </p:spPr>
        <p:txBody>
          <a:bodyPr/>
          <a:lstStyle/>
          <a:p>
            <a:r>
              <a:rPr lang="en-US" sz="3200" dirty="0"/>
              <a:t>Stress Testing with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Failure </a:t>
            </a:r>
            <a:r>
              <a:rPr lang="en-US" sz="3200" dirty="0"/>
              <a:t>Mode Effects Analysis (FMEA</a:t>
            </a:r>
            <a:r>
              <a:rPr lang="en-US" sz="3200" dirty="0" smtClean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65300" y="1765300"/>
            <a:ext cx="6134100" cy="3695700"/>
          </a:xfrm>
        </p:spPr>
        <p:txBody>
          <a:bodyPr>
            <a:noAutofit/>
          </a:bodyPr>
          <a:lstStyle/>
          <a:p>
            <a:r>
              <a:rPr lang="en-US" sz="1800" dirty="0"/>
              <a:t>A</a:t>
            </a:r>
            <a:r>
              <a:rPr lang="en-US" sz="1800" dirty="0" smtClean="0"/>
              <a:t>n </a:t>
            </a:r>
            <a:r>
              <a:rPr lang="en-US" sz="1800" dirty="0"/>
              <a:t>analysis technique that facilitates the identification of potential problems </a:t>
            </a:r>
            <a:r>
              <a:rPr lang="en-US" sz="1800" dirty="0" smtClean="0"/>
              <a:t>by </a:t>
            </a:r>
            <a:r>
              <a:rPr lang="en-US" sz="1800" dirty="0"/>
              <a:t>examining the effects of lower level failures. </a:t>
            </a:r>
            <a:endParaRPr lang="en-US" sz="1800" dirty="0" smtClean="0"/>
          </a:p>
          <a:p>
            <a:r>
              <a:rPr lang="en-US" sz="1800" dirty="0" smtClean="0"/>
              <a:t>FMEA </a:t>
            </a:r>
            <a:r>
              <a:rPr lang="en-US" sz="1800" dirty="0"/>
              <a:t>determines the effect of each failure and identifies </a:t>
            </a:r>
            <a:r>
              <a:rPr lang="en-US" sz="1800" dirty="0" smtClean="0"/>
              <a:t>points </a:t>
            </a:r>
            <a:r>
              <a:rPr lang="en-US" sz="1800" dirty="0"/>
              <a:t>that are critical. It may also rank each failure according to the criticality of a failure effect and its probability of occurring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641350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© Ausus Partners 2015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Picture 5" descr="ap_proposed_process-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t="57176" r="5518" b="22473"/>
          <a:stretch/>
        </p:blipFill>
        <p:spPr>
          <a:xfrm>
            <a:off x="2501899" y="3873500"/>
            <a:ext cx="4533901" cy="130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86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ke-665940_1280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8173863" cy="1143000"/>
          </a:xfrm>
        </p:spPr>
        <p:txBody>
          <a:bodyPr/>
          <a:lstStyle/>
          <a:p>
            <a:r>
              <a:rPr lang="en-US" sz="3200" dirty="0"/>
              <a:t>Stress Testing with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Failure </a:t>
            </a:r>
            <a:r>
              <a:rPr lang="en-US" sz="3200" dirty="0"/>
              <a:t>Mode Effects Analysis (FMEA</a:t>
            </a:r>
            <a:r>
              <a:rPr lang="en-US" sz="3200" dirty="0" smtClean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" name="Picture 11" descr="fmea_nasa_parachute-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400506"/>
            <a:ext cx="5867399" cy="47843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87500" y="1481139"/>
            <a:ext cx="26797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Simply </a:t>
            </a:r>
            <a:r>
              <a:rPr lang="en-US" sz="1800" dirty="0">
                <a:solidFill>
                  <a:schemeClr val="tx2"/>
                </a:solidFill>
              </a:rPr>
              <a:t>put, the objective of </a:t>
            </a:r>
            <a:r>
              <a:rPr lang="en-US" sz="1800" dirty="0" smtClean="0">
                <a:solidFill>
                  <a:schemeClr val="tx2"/>
                </a:solidFill>
              </a:rPr>
              <a:t>a </a:t>
            </a:r>
            <a:r>
              <a:rPr lang="en-US" sz="1800" dirty="0">
                <a:solidFill>
                  <a:schemeClr val="tx2"/>
                </a:solidFill>
              </a:rPr>
              <a:t>FMEA is to identify the way failures could occur and </a:t>
            </a:r>
            <a:r>
              <a:rPr lang="en-US" sz="1800" dirty="0" smtClean="0">
                <a:solidFill>
                  <a:schemeClr val="tx2"/>
                </a:solidFill>
              </a:rPr>
              <a:t>outline their </a:t>
            </a:r>
            <a:r>
              <a:rPr lang="en-US" sz="1800" dirty="0">
                <a:solidFill>
                  <a:schemeClr val="tx2"/>
                </a:solidFill>
              </a:rPr>
              <a:t>consequences.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641350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© Ausus Partners 2015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>
            <a:off x="2792985" y="4330699"/>
            <a:ext cx="572515" cy="876301"/>
          </a:xfrm>
          <a:prstGeom prst="bentArrow">
            <a:avLst/>
          </a:prstGeom>
          <a:solidFill>
            <a:srgbClr val="AF7E17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4088385" y="3035299"/>
            <a:ext cx="572515" cy="558801"/>
          </a:xfrm>
          <a:prstGeom prst="bentArrow">
            <a:avLst/>
          </a:prstGeom>
          <a:solidFill>
            <a:srgbClr val="AF7E17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>
            <a:off x="5396485" y="1816099"/>
            <a:ext cx="572515" cy="787401"/>
          </a:xfrm>
          <a:prstGeom prst="bentArrow">
            <a:avLst/>
          </a:prstGeom>
          <a:solidFill>
            <a:srgbClr val="AF7E17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0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ke-665940_1280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8173863" cy="1143000"/>
          </a:xfrm>
        </p:spPr>
        <p:txBody>
          <a:bodyPr/>
          <a:lstStyle/>
          <a:p>
            <a:r>
              <a:rPr lang="en-US" sz="3200" dirty="0"/>
              <a:t>Stress Testing with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Failure </a:t>
            </a:r>
            <a:r>
              <a:rPr lang="en-US" sz="3200" dirty="0"/>
              <a:t>Mode Effects Analysis (FMEA</a:t>
            </a:r>
            <a:r>
              <a:rPr lang="en-US" sz="3200" dirty="0" smtClean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892539"/>
          </a:xfrm>
        </p:spPr>
        <p:txBody>
          <a:bodyPr>
            <a:noAutofit/>
          </a:bodyPr>
          <a:lstStyle/>
          <a:p>
            <a:r>
              <a:rPr lang="en-US" sz="1800" dirty="0"/>
              <a:t>An important part of FMEA is that big failures are based on small failures, </a:t>
            </a:r>
            <a:r>
              <a:rPr lang="en-US" sz="1800" dirty="0" smtClean="0"/>
              <a:t>so there </a:t>
            </a:r>
            <a:r>
              <a:rPr lang="en-US" sz="1800" dirty="0"/>
              <a:t>are no spurious </a:t>
            </a:r>
            <a:r>
              <a:rPr lang="en-US" sz="1800" dirty="0" smtClean="0"/>
              <a:t>correlations.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58" y="2492739"/>
            <a:ext cx="6418878" cy="3086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0" y="641350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© Ausus Partners 2015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0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ke-665940_1280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8173863" cy="1143000"/>
          </a:xfrm>
        </p:spPr>
        <p:txBody>
          <a:bodyPr/>
          <a:lstStyle/>
          <a:p>
            <a:r>
              <a:rPr lang="en-US" sz="3200" dirty="0" smtClean="0"/>
              <a:t>FMEA and Captive Insurance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892539"/>
          </a:xfrm>
        </p:spPr>
        <p:txBody>
          <a:bodyPr>
            <a:noAutofit/>
          </a:bodyPr>
          <a:lstStyle/>
          <a:p>
            <a:r>
              <a:rPr lang="en-US" sz="1800" dirty="0" smtClean="0"/>
              <a:t>By </a:t>
            </a:r>
            <a:r>
              <a:rPr lang="en-US" sz="1800" dirty="0"/>
              <a:t>adversely modeling </a:t>
            </a:r>
            <a:r>
              <a:rPr lang="en-US" sz="1800" dirty="0" smtClean="0"/>
              <a:t>the inputs for sales activities, surplus</a:t>
            </a:r>
            <a:r>
              <a:rPr lang="en-US" sz="1800" dirty="0"/>
              <a:t>, risk retention, underwriting expense and loss oversight, we can provide enhanced performance indicators for your captive.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641350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© Ausus Partners 2015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800" y="5092700"/>
            <a:ext cx="1594613" cy="1200329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Sales  Missing Plan, Expenses Marginally higher, etc.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0200" y="3835400"/>
            <a:ext cx="1598168" cy="1504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How does this affect the Parent’s cash on hand or earned premium?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000" y="2452913"/>
            <a:ext cx="1598168" cy="15087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How does this affect potential dividends or risk retention?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>
            <a:off x="1611884" y="4134029"/>
            <a:ext cx="1004315" cy="868680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>
            <a:off x="3554984" y="2864029"/>
            <a:ext cx="1004315" cy="868680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rot="18935970">
            <a:off x="4428917" y="4302413"/>
            <a:ext cx="4502623" cy="484632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Bottom Up </a:t>
            </a:r>
            <a:r>
              <a:rPr lang="en-US" sz="2400" b="1" spc="30" dirty="0">
                <a:solidFill>
                  <a:schemeClr val="bg1"/>
                </a:solidFill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224962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ke-665940_1280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" y="274638"/>
            <a:ext cx="8671703" cy="1143000"/>
          </a:xfrm>
        </p:spPr>
        <p:txBody>
          <a:bodyPr/>
          <a:lstStyle/>
          <a:p>
            <a:r>
              <a:rPr lang="en-US" dirty="0" smtClean="0"/>
              <a:t>Discipline matters.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060700" cy="4648200"/>
          </a:xfrm>
        </p:spPr>
        <p:txBody>
          <a:bodyPr>
            <a:noAutofit/>
          </a:bodyPr>
          <a:lstStyle/>
          <a:p>
            <a:r>
              <a:rPr lang="en-US" sz="1800" dirty="0"/>
              <a:t>Ausus Partners specializes in providing in-depth financial analysis for Captive Insurance Company formation. </a:t>
            </a:r>
            <a:r>
              <a:rPr lang="en-US" sz="1800" dirty="0" smtClean="0"/>
              <a:t>Our analyses are specific to Captive formation.</a:t>
            </a:r>
          </a:p>
          <a:p>
            <a:r>
              <a:rPr lang="en-US" sz="1800" dirty="0" smtClean="0"/>
              <a:t>As a former CFO, developed the pro forma financials for over 25 early-stage companies.</a:t>
            </a:r>
          </a:p>
          <a:p>
            <a:r>
              <a:rPr lang="en-US" sz="1800" dirty="0" smtClean="0"/>
              <a:t>Founding Director and Audit Committee member of a Vermont-domiciled RRG, Terrafirma.</a:t>
            </a:r>
            <a:endParaRPr lang="en-US" sz="1800" dirty="0"/>
          </a:p>
        </p:txBody>
      </p:sp>
      <p:pic>
        <p:nvPicPr>
          <p:cNvPr id="7" name="Picture 6" descr="ap_proposed_process-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0" r="1443" b="1482"/>
          <a:stretch/>
        </p:blipFill>
        <p:spPr>
          <a:xfrm>
            <a:off x="3855720" y="165099"/>
            <a:ext cx="4927743" cy="6332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641350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© Ausus Partners 2015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9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ke-665940_1280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Invest your Capital with Confidence</a:t>
            </a:r>
          </a:p>
          <a:p>
            <a:endParaRPr lang="en-US" sz="2400" dirty="0"/>
          </a:p>
          <a:p>
            <a:r>
              <a:rPr lang="en-US" sz="2400" dirty="0" smtClean="0">
                <a:hlinkClick r:id="rId3"/>
              </a:rPr>
              <a:t>www.AususPartners.net</a:t>
            </a:r>
            <a:endParaRPr lang="en-US" sz="2400" dirty="0" smtClean="0"/>
          </a:p>
          <a:p>
            <a:r>
              <a:rPr lang="en-US" sz="2400" dirty="0"/>
              <a:t>1.888.364.0551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 descr="AP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19" y="1907382"/>
            <a:ext cx="4584764" cy="1579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641350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© Ausus Partners 2015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3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tle_of_Waterloo_Map.jpg"/>
          <p:cNvPicPr>
            <a:picLocks noChangeAspect="1"/>
          </p:cNvPicPr>
          <p:nvPr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r="71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07" y="134938"/>
            <a:ext cx="8462985" cy="1143000"/>
          </a:xfrm>
        </p:spPr>
        <p:txBody>
          <a:bodyPr/>
          <a:lstStyle/>
          <a:p>
            <a:r>
              <a:rPr lang="en-US" dirty="0" smtClean="0"/>
              <a:t>There’s Optionality When You Have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a Margin of Safety.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63700"/>
            <a:ext cx="8161992" cy="43053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“Have a margin of safety with your investments. Allow for the possibility that you might be wrong, that something unexpected may happen.” </a:t>
            </a:r>
          </a:p>
          <a:p>
            <a:pPr marL="400050" lvl="1" indent="0" algn="ctr">
              <a:buNone/>
            </a:pPr>
            <a:r>
              <a:rPr lang="en-US" sz="2100" dirty="0" smtClean="0"/>
              <a:t>–Dr. Ken </a:t>
            </a:r>
            <a:r>
              <a:rPr lang="en-US" sz="2100" dirty="0" err="1" smtClean="0"/>
              <a:t>Shuben</a:t>
            </a:r>
            <a:r>
              <a:rPr lang="en-US" sz="2100" dirty="0" smtClean="0"/>
              <a:t> Stein, Founder &amp; Portfolio Manager, Spencer Capital Management</a:t>
            </a:r>
          </a:p>
          <a:p>
            <a:pPr marL="0" indent="0" algn="ctr">
              <a:buNone/>
            </a:pPr>
            <a:endParaRPr lang="en-US" sz="2600" dirty="0"/>
          </a:p>
          <a:p>
            <a:r>
              <a:rPr lang="en-US" sz="2800" dirty="0" smtClean="0"/>
              <a:t>“Buy to the sound of cannons, sell to the sound of trumpets.” </a:t>
            </a:r>
          </a:p>
          <a:p>
            <a:pPr marL="0" indent="0" algn="ctr">
              <a:buNone/>
            </a:pPr>
            <a:r>
              <a:rPr lang="en-US" sz="2100" dirty="0" smtClean="0"/>
              <a:t>--Attributed to Baron Rothschild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3200" dirty="0">
                <a:solidFill>
                  <a:schemeClr val="tx2"/>
                </a:solidFill>
              </a:rPr>
              <a:t>What should your margin of safety be?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2"/>
                </a:solidFill>
              </a:rPr>
              <a:t>We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2"/>
                </a:solidFill>
              </a:rPr>
              <a:t>provide the answers.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641350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© Ausus Partners 2015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413500"/>
            <a:ext cx="2168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Image: Battle Map of Waterloo</a:t>
            </a:r>
          </a:p>
        </p:txBody>
      </p:sp>
    </p:spTree>
    <p:extLst>
      <p:ext uri="{BB962C8B-B14F-4D97-AF65-F5344CB8AC3E}">
        <p14:creationId xmlns:p14="http://schemas.microsoft.com/office/powerpoint/2010/main" val="372625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605a7eba4ce12a5309b4089b0ac81d.jpeg"/>
          <p:cNvPicPr>
            <a:picLocks noChangeAspect="1"/>
          </p:cNvPicPr>
          <p:nvPr/>
        </p:nvPicPr>
        <p:blipFill rotWithShape="1"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8" t="9272" r="25007" b="64886"/>
          <a:stretch/>
        </p:blipFill>
        <p:spPr>
          <a:xfrm>
            <a:off x="1" y="0"/>
            <a:ext cx="9144000" cy="695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07" y="134938"/>
            <a:ext cx="8462985" cy="1143000"/>
          </a:xfrm>
        </p:spPr>
        <p:txBody>
          <a:bodyPr/>
          <a:lstStyle/>
          <a:p>
            <a:r>
              <a:rPr lang="en-US" sz="3200" dirty="0"/>
              <a:t>The right Behaviors are a Business Advantage.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417638"/>
            <a:ext cx="8255000" cy="49958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Warren Buffet looks for 4 types of Advantages an investor can have in an investment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Informational: when you have better info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Analytical: when you have more insights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Behavioral: when your decision-making is more objective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Structural: when an investment’s value has nothing to do with its worth</a:t>
            </a:r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“How can I overcome my behavioral biases and be more objective? By having analytical and informational insights that helps me behave more rationally.” </a:t>
            </a:r>
          </a:p>
          <a:p>
            <a:pPr marL="0" indent="0" algn="ctr">
              <a:buNone/>
            </a:pPr>
            <a:r>
              <a:rPr lang="en-US" sz="1600" dirty="0"/>
              <a:t>–Dr. Benjamin </a:t>
            </a:r>
            <a:r>
              <a:rPr lang="en-US" sz="1600" dirty="0" smtClean="0"/>
              <a:t>Graham, Columbia Business School, the Father </a:t>
            </a:r>
            <a:r>
              <a:rPr lang="en-US" sz="1600" dirty="0"/>
              <a:t>of Value </a:t>
            </a:r>
            <a:r>
              <a:rPr lang="en-US" sz="1600" dirty="0" smtClean="0"/>
              <a:t>Investing</a:t>
            </a:r>
            <a:endParaRPr lang="en-US" sz="24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641350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© Ausus Partners 2015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3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ke-665940_1280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8173863" cy="1790774"/>
          </a:xfrm>
        </p:spPr>
        <p:txBody>
          <a:bodyPr/>
          <a:lstStyle/>
          <a:p>
            <a:r>
              <a:rPr lang="en-US" dirty="0" smtClean="0"/>
              <a:t>Objective &amp;</a:t>
            </a:r>
            <a:br>
              <a:rPr lang="en-US" dirty="0" smtClean="0"/>
            </a:br>
            <a:r>
              <a:rPr lang="en-US" dirty="0" smtClean="0"/>
              <a:t>Reasoned</a:t>
            </a:r>
            <a:br>
              <a:rPr lang="en-US" dirty="0" smtClean="0"/>
            </a:br>
            <a:r>
              <a:rPr lang="en-US" dirty="0" smtClean="0"/>
              <a:t>Financial Insights.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3390" y="3921643"/>
            <a:ext cx="3394910" cy="2507070"/>
          </a:xfrm>
        </p:spPr>
        <p:txBody>
          <a:bodyPr>
            <a:no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800" dirty="0">
                <a:solidFill>
                  <a:schemeClr val="tx2"/>
                </a:solidFill>
              </a:rPr>
              <a:t>C</a:t>
            </a:r>
            <a:r>
              <a:rPr lang="en-US" sz="1800" dirty="0" smtClean="0">
                <a:solidFill>
                  <a:schemeClr val="tx2"/>
                </a:solidFill>
              </a:rPr>
              <a:t>ost </a:t>
            </a:r>
            <a:r>
              <a:rPr lang="en-US" sz="1800" dirty="0">
                <a:solidFill>
                  <a:schemeClr val="tx2"/>
                </a:solidFill>
              </a:rPr>
              <a:t>B</a:t>
            </a:r>
            <a:r>
              <a:rPr lang="en-US" sz="1800" dirty="0" smtClean="0">
                <a:solidFill>
                  <a:schemeClr val="tx2"/>
                </a:solidFill>
              </a:rPr>
              <a:t>enefit </a:t>
            </a:r>
            <a:r>
              <a:rPr lang="en-US" sz="1800" dirty="0"/>
              <a:t>advice allowing our clients to </a:t>
            </a:r>
            <a:r>
              <a:rPr lang="en-US" sz="1800" dirty="0" smtClean="0"/>
              <a:t>understand </a:t>
            </a:r>
            <a:r>
              <a:rPr lang="en-US" sz="1800" dirty="0"/>
              <a:t>the </a:t>
            </a:r>
            <a:r>
              <a:rPr lang="en-US" sz="1800" dirty="0" smtClean="0"/>
              <a:t>Opportunity Cost </a:t>
            </a:r>
            <a:r>
              <a:rPr lang="en-US" sz="1800" dirty="0"/>
              <a:t>of their alternative risk financing </a:t>
            </a:r>
            <a:r>
              <a:rPr lang="en-US" sz="1800" dirty="0" smtClean="0"/>
              <a:t>strategy</a:t>
            </a:r>
            <a:endParaRPr lang="en-US" sz="1800" dirty="0"/>
          </a:p>
          <a:p>
            <a:pPr marL="400050" indent="-400050">
              <a:buFont typeface="+mj-lt"/>
              <a:buAutoNum type="romanUcPeriod"/>
            </a:pPr>
            <a:r>
              <a:rPr lang="en-US" sz="1800" dirty="0"/>
              <a:t>Our proprietary </a:t>
            </a:r>
            <a:r>
              <a:rPr lang="en-US" sz="1800" dirty="0" smtClean="0">
                <a:solidFill>
                  <a:srgbClr val="DC9E1F"/>
                </a:solidFill>
              </a:rPr>
              <a:t>Stress </a:t>
            </a:r>
            <a:r>
              <a:rPr lang="en-US" sz="1800" dirty="0">
                <a:solidFill>
                  <a:srgbClr val="DC9E1F"/>
                </a:solidFill>
              </a:rPr>
              <a:t>T</a:t>
            </a:r>
            <a:r>
              <a:rPr lang="en-US" sz="1800" dirty="0" smtClean="0">
                <a:solidFill>
                  <a:srgbClr val="DC9E1F"/>
                </a:solidFill>
              </a:rPr>
              <a:t>ests</a:t>
            </a:r>
            <a:r>
              <a:rPr lang="en-US" sz="1800" dirty="0" smtClean="0"/>
              <a:t> adversely model your new captive’s potential failure points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00303" y="2146996"/>
            <a:ext cx="324038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Ausus Partners specializes in </a:t>
            </a:r>
            <a:r>
              <a:rPr lang="en-US" dirty="0" smtClean="0"/>
              <a:t>providing </a:t>
            </a:r>
            <a:r>
              <a:rPr lang="en-US" dirty="0"/>
              <a:t>in-depth financial analysis for Captive Insurance Company formation</a:t>
            </a:r>
            <a:r>
              <a:rPr lang="en-US" dirty="0" smtClean="0"/>
              <a:t>. We provide proven methods for analyzing your future Captive: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291894" y="1597025"/>
            <a:ext cx="4116212" cy="4076700"/>
            <a:chOff x="4597400" y="60325"/>
            <a:chExt cx="4116212" cy="4076700"/>
          </a:xfrm>
        </p:grpSpPr>
        <p:pic>
          <p:nvPicPr>
            <p:cNvPr id="13" name="Picture 12" descr="ap_proposed_process-4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86" t="15017" r="6558" b="21557"/>
            <a:stretch/>
          </p:blipFill>
          <p:spPr>
            <a:xfrm>
              <a:off x="4597400" y="60325"/>
              <a:ext cx="4116212" cy="40767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350000" y="3730625"/>
              <a:ext cx="279400" cy="377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8612174" y="2383730"/>
            <a:ext cx="342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533220" y="4496395"/>
            <a:ext cx="500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C9E1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C9E1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200" y="641350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© Ausus Partners 2015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ke-665940_1280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8173863" cy="1790774"/>
          </a:xfrm>
        </p:spPr>
        <p:txBody>
          <a:bodyPr/>
          <a:lstStyle/>
          <a:p>
            <a:r>
              <a:rPr lang="en-US" dirty="0" smtClean="0"/>
              <a:t>Objective &amp;</a:t>
            </a:r>
            <a:br>
              <a:rPr lang="en-US" dirty="0" smtClean="0"/>
            </a:br>
            <a:r>
              <a:rPr lang="en-US" dirty="0" smtClean="0"/>
              <a:t>Reasoned</a:t>
            </a:r>
            <a:br>
              <a:rPr lang="en-US" dirty="0" smtClean="0"/>
            </a:br>
            <a:r>
              <a:rPr lang="en-US" dirty="0" smtClean="0"/>
              <a:t>Financial Insights.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3390" y="3007242"/>
            <a:ext cx="3598110" cy="3037957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800" dirty="0" smtClean="0"/>
              <a:t>For  potential investments where expenses, underwriting costs and premiums are fairly well known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For potential investments where expenses, total premiums (including those ceded) or other expenses are not well known prior to formation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00302" y="2146996"/>
            <a:ext cx="349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</a:t>
            </a:r>
            <a:r>
              <a:rPr lang="en-US" dirty="0" smtClean="0">
                <a:solidFill>
                  <a:srgbClr val="DC9E1F"/>
                </a:solidFill>
              </a:rPr>
              <a:t>Cost Benefit </a:t>
            </a:r>
            <a:r>
              <a:rPr lang="en-US" dirty="0" smtClean="0"/>
              <a:t>analysis works for the 2 defining scenarios: </a:t>
            </a:r>
            <a:endParaRPr lang="en-US" dirty="0"/>
          </a:p>
        </p:txBody>
      </p:sp>
      <p:pic>
        <p:nvPicPr>
          <p:cNvPr id="13" name="Picture 12" descr="ap_proposed_process-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7" t="15017" r="12804" b="42649"/>
          <a:stretch/>
        </p:blipFill>
        <p:spPr>
          <a:xfrm>
            <a:off x="4558594" y="2651125"/>
            <a:ext cx="3734506" cy="272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5113161" y="1621730"/>
            <a:ext cx="500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C9E1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C9E1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30303" y="1618455"/>
            <a:ext cx="500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C9E1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C9E1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41350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© Ausus Partners 2015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5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ke-665940_1280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8173863" cy="1143000"/>
          </a:xfrm>
        </p:spPr>
        <p:txBody>
          <a:bodyPr/>
          <a:lstStyle/>
          <a:p>
            <a:r>
              <a:rPr lang="en-US" dirty="0" smtClean="0"/>
              <a:t>Cost Benefit Analysis 1: </a:t>
            </a:r>
            <a:br>
              <a:rPr lang="en-US" dirty="0" smtClean="0"/>
            </a:br>
            <a:r>
              <a:rPr lang="en-US" dirty="0" smtClean="0"/>
              <a:t>DCF and NPV Analysis.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199"/>
            <a:ext cx="7924800" cy="2720549"/>
          </a:xfrm>
        </p:spPr>
        <p:txBody>
          <a:bodyPr>
            <a:noAutofit/>
          </a:bodyPr>
          <a:lstStyle/>
          <a:p>
            <a:r>
              <a:rPr lang="en-US" sz="1800" dirty="0" smtClean="0"/>
              <a:t>Net </a:t>
            </a:r>
            <a:r>
              <a:rPr lang="en-US" sz="1800" dirty="0"/>
              <a:t>Present Value (NPV) </a:t>
            </a:r>
            <a:r>
              <a:rPr lang="en-US" sz="1800" dirty="0" smtClean="0"/>
              <a:t>modeling using Discounted Cash Flows (DCF) </a:t>
            </a:r>
            <a:r>
              <a:rPr lang="en-US" sz="1800" dirty="0"/>
              <a:t>is a </a:t>
            </a:r>
            <a:r>
              <a:rPr lang="en-US" sz="1800" dirty="0" smtClean="0"/>
              <a:t>proven method to </a:t>
            </a:r>
            <a:r>
              <a:rPr lang="en-US" sz="1800" dirty="0"/>
              <a:t>compare a new </a:t>
            </a:r>
            <a:r>
              <a:rPr lang="en-US" sz="1800" dirty="0" smtClean="0"/>
              <a:t>investment to </a:t>
            </a:r>
            <a:r>
              <a:rPr lang="en-US" sz="1800" dirty="0"/>
              <a:t>one where </a:t>
            </a:r>
            <a:r>
              <a:rPr lang="en-US" sz="1800" dirty="0" smtClean="0"/>
              <a:t>with known returns.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/>
              <a:t>A</a:t>
            </a:r>
            <a:r>
              <a:rPr lang="en-US" sz="1800" dirty="0" smtClean="0"/>
              <a:t>n </a:t>
            </a:r>
            <a:r>
              <a:rPr lang="en-US" sz="1800" dirty="0"/>
              <a:t>NPV model will </a:t>
            </a:r>
            <a:r>
              <a:rPr lang="en-US" sz="1800" dirty="0" smtClean="0"/>
              <a:t>let a parent company compare </a:t>
            </a:r>
            <a:r>
              <a:rPr lang="en-US" sz="1800" dirty="0"/>
              <a:t>a new investment to </a:t>
            </a:r>
            <a:r>
              <a:rPr lang="en-US" sz="1800" dirty="0" smtClean="0"/>
              <a:t>its historic </a:t>
            </a:r>
            <a:r>
              <a:rPr lang="en-US" sz="1800" dirty="0"/>
              <a:t>rate of return. And because </a:t>
            </a:r>
            <a:r>
              <a:rPr lang="en-US" sz="1800" dirty="0" smtClean="0"/>
              <a:t>a future </a:t>
            </a:r>
            <a:r>
              <a:rPr lang="en-US" sz="1800" dirty="0"/>
              <a:t>CIC will </a:t>
            </a:r>
            <a:r>
              <a:rPr lang="en-US" sz="1800" dirty="0" smtClean="0"/>
              <a:t>someday </a:t>
            </a:r>
            <a:r>
              <a:rPr lang="en-US" sz="1800" dirty="0"/>
              <a:t>pay dividends, there’s little argument it should be treated as an investment</a:t>
            </a:r>
            <a:r>
              <a:rPr lang="en-US" sz="1800" dirty="0" smtClean="0"/>
              <a:t>.</a:t>
            </a: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68" y="2378449"/>
            <a:ext cx="5529877" cy="2213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315200" y="641350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© Ausus Partners 2015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5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ke-665940_1280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17538"/>
            <a:ext cx="8173863" cy="1143000"/>
          </a:xfrm>
        </p:spPr>
        <p:txBody>
          <a:bodyPr/>
          <a:lstStyle/>
          <a:p>
            <a:r>
              <a:rPr lang="en-US" dirty="0"/>
              <a:t>Cost Benefit Analysis </a:t>
            </a:r>
            <a:r>
              <a:rPr lang="en-US" dirty="0" smtClean="0"/>
              <a:t>1: </a:t>
            </a:r>
            <a:br>
              <a:rPr lang="en-US" dirty="0" smtClean="0"/>
            </a:br>
            <a:r>
              <a:rPr lang="en-US" dirty="0" smtClean="0"/>
              <a:t>DCF and NPV Analysis.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22499"/>
            <a:ext cx="7924800" cy="3340101"/>
          </a:xfrm>
        </p:spPr>
        <p:txBody>
          <a:bodyPr>
            <a:noAutofit/>
          </a:bodyPr>
          <a:lstStyle/>
          <a:p>
            <a:r>
              <a:rPr lang="en-US" sz="1800" dirty="0" smtClean="0"/>
              <a:t>Our testing is built for new Captive Insurance Companies and measures key pro forma ratios </a:t>
            </a:r>
            <a:r>
              <a:rPr lang="en-US" sz="1800" dirty="0" smtClean="0"/>
              <a:t>and</a:t>
            </a:r>
            <a:r>
              <a:rPr lang="en-US" sz="1800" dirty="0" smtClean="0"/>
              <a:t> </a:t>
            </a:r>
            <a:r>
              <a:rPr lang="en-US" sz="1800" dirty="0" smtClean="0"/>
              <a:t>NAIC IRIS Ratios.</a:t>
            </a:r>
          </a:p>
          <a:p>
            <a:r>
              <a:rPr lang="en-US" sz="1800" dirty="0" smtClean="0"/>
              <a:t>It is specifically designed to help investors understand the Opportunity Cost of a potential investment.</a:t>
            </a:r>
          </a:p>
          <a:p>
            <a:r>
              <a:rPr lang="en-US" sz="1800" dirty="0"/>
              <a:t>Our NPV models will let </a:t>
            </a:r>
            <a:r>
              <a:rPr lang="en-US" sz="1800" dirty="0" smtClean="0"/>
              <a:t>a parent company compare </a:t>
            </a:r>
            <a:r>
              <a:rPr lang="en-US" sz="1800" dirty="0"/>
              <a:t>a new investment to </a:t>
            </a:r>
            <a:r>
              <a:rPr lang="en-US" sz="1800" dirty="0" smtClean="0"/>
              <a:t>its historic </a:t>
            </a:r>
            <a:r>
              <a:rPr lang="en-US" sz="1800" dirty="0"/>
              <a:t>rate of return. </a:t>
            </a:r>
            <a:endParaRPr lang="en-US" sz="1800" dirty="0" smtClean="0"/>
          </a:p>
          <a:p>
            <a:r>
              <a:rPr lang="en-US" sz="1800" dirty="0" smtClean="0"/>
              <a:t>Perfect for a Single Parent where a known risk is being shifted to a captive.</a:t>
            </a:r>
          </a:p>
          <a:p>
            <a:r>
              <a:rPr lang="en-US" sz="1800" dirty="0" smtClean="0"/>
              <a:t>Can also value a captive before and after bringing MGA/MGU services in-house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641350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© Ausus Partners 2015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8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ke-665940_1280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17538"/>
            <a:ext cx="8173863" cy="1143000"/>
          </a:xfrm>
        </p:spPr>
        <p:txBody>
          <a:bodyPr/>
          <a:lstStyle/>
          <a:p>
            <a:r>
              <a:rPr lang="en-US" dirty="0"/>
              <a:t>Cost Benefit Analysis </a:t>
            </a:r>
            <a:r>
              <a:rPr lang="en-US" dirty="0" smtClean="0"/>
              <a:t>2: </a:t>
            </a:r>
            <a:br>
              <a:rPr lang="en-US" dirty="0" smtClean="0"/>
            </a:br>
            <a:r>
              <a:rPr lang="en-US" dirty="0" smtClean="0"/>
              <a:t>Discovery Driven Growth Modeling.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599" y="2057400"/>
            <a:ext cx="8173863" cy="2501900"/>
          </a:xfrm>
        </p:spPr>
        <p:txBody>
          <a:bodyPr>
            <a:noAutofit/>
          </a:bodyPr>
          <a:lstStyle/>
          <a:p>
            <a:r>
              <a:rPr lang="en-US" sz="1800" dirty="0"/>
              <a:t>But </a:t>
            </a:r>
            <a:r>
              <a:rPr lang="en-US" sz="1800" dirty="0" smtClean="0"/>
              <a:t>there are times when there is a lot of uncertainty </a:t>
            </a:r>
            <a:r>
              <a:rPr lang="en-US" sz="1800" dirty="0" smtClean="0"/>
              <a:t>and much is assumed in </a:t>
            </a:r>
            <a:r>
              <a:rPr lang="en-US" sz="1800" dirty="0" smtClean="0"/>
              <a:t>a new Captive. </a:t>
            </a:r>
          </a:p>
          <a:p>
            <a:r>
              <a:rPr lang="en-US" sz="1800" dirty="0" smtClean="0"/>
              <a:t>In these cases the model is lacking specific </a:t>
            </a:r>
            <a:r>
              <a:rPr lang="en-US" sz="1800" dirty="0" smtClean="0"/>
              <a:t>data </a:t>
            </a:r>
            <a:r>
              <a:rPr lang="en-US" sz="1800" dirty="0" smtClean="0"/>
              <a:t>in </a:t>
            </a:r>
            <a:r>
              <a:rPr lang="en-US" sz="1800" dirty="0" smtClean="0"/>
              <a:t>the projections, e.g. revenues are based on </a:t>
            </a:r>
            <a:r>
              <a:rPr lang="en-US" sz="1800" dirty="0" smtClean="0"/>
              <a:t>probable policy </a:t>
            </a:r>
            <a:r>
              <a:rPr lang="en-US" sz="1800" dirty="0" smtClean="0"/>
              <a:t>sales to as yet unknown individuals.</a:t>
            </a:r>
          </a:p>
          <a:p>
            <a:r>
              <a:rPr lang="en-US" sz="1800" dirty="0" smtClean="0"/>
              <a:t>Top Down DCF modeling may not make sense in this situation. With multiple unknowns, a Bottom Up analysis is suggested to remove as much uncertainty as possible.</a:t>
            </a:r>
            <a:endParaRPr lang="en-US" sz="1800" dirty="0"/>
          </a:p>
          <a:p>
            <a:r>
              <a:rPr lang="en-US" sz="1800" dirty="0" smtClean="0"/>
              <a:t>Such </a:t>
            </a:r>
            <a:r>
              <a:rPr lang="en-US" sz="1800" dirty="0"/>
              <a:t>uncertainty calls for </a:t>
            </a:r>
            <a:r>
              <a:rPr lang="en-US" sz="1800" dirty="0" smtClean="0"/>
              <a:t>The </a:t>
            </a:r>
            <a:r>
              <a:rPr lang="en-US" sz="1800" dirty="0"/>
              <a:t>Wharton </a:t>
            </a:r>
            <a:r>
              <a:rPr lang="en-US" sz="1800" dirty="0" smtClean="0"/>
              <a:t>Business School’s </a:t>
            </a:r>
            <a:r>
              <a:rPr lang="en-US" sz="1800" dirty="0" smtClean="0">
                <a:solidFill>
                  <a:schemeClr val="tx2"/>
                </a:solidFill>
              </a:rPr>
              <a:t>Discovery </a:t>
            </a:r>
            <a:r>
              <a:rPr lang="en-US" sz="1800" dirty="0">
                <a:solidFill>
                  <a:schemeClr val="tx2"/>
                </a:solidFill>
              </a:rPr>
              <a:t>Driven </a:t>
            </a:r>
            <a:r>
              <a:rPr lang="en-US" sz="1800" dirty="0" smtClean="0">
                <a:solidFill>
                  <a:schemeClr val="tx2"/>
                </a:solidFill>
              </a:rPr>
              <a:t>Growth Model</a:t>
            </a:r>
            <a:r>
              <a:rPr lang="en-US" sz="1800" dirty="0" smtClean="0"/>
              <a:t>,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/>
              <a:t>and requires </a:t>
            </a:r>
            <a:r>
              <a:rPr lang="en-US" sz="1800" dirty="0"/>
              <a:t>Reverse Engineering </a:t>
            </a:r>
            <a:r>
              <a:rPr lang="en-US" sz="1800" dirty="0" smtClean="0"/>
              <a:t>the pro forma </a:t>
            </a:r>
            <a:r>
              <a:rPr lang="en-US" sz="1800" dirty="0"/>
              <a:t>financials.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641350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© Ausus Partners 2015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4876800"/>
            <a:ext cx="81738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“Discovery</a:t>
            </a:r>
            <a:r>
              <a:rPr lang="en-US" sz="2400" dirty="0"/>
              <a:t>-driven planning recognizes that planning for a new venture involves envisioning the unknown</a:t>
            </a:r>
            <a:r>
              <a:rPr lang="en-US" sz="2400" dirty="0" smtClean="0"/>
              <a:t>.” </a:t>
            </a:r>
            <a:r>
              <a:rPr lang="en-US" i="1" dirty="0" smtClean="0"/>
              <a:t>The Harvard Business Review</a:t>
            </a:r>
            <a:r>
              <a:rPr lang="en-US" dirty="0" smtClean="0"/>
              <a:t>, August 1995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9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ke-665940_1280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599" y="1485900"/>
            <a:ext cx="8173863" cy="1272386"/>
          </a:xfrm>
        </p:spPr>
        <p:txBody>
          <a:bodyPr>
            <a:noAutofit/>
          </a:bodyPr>
          <a:lstStyle/>
          <a:p>
            <a:r>
              <a:rPr lang="en-US" sz="1800" dirty="0" smtClean="0"/>
              <a:t>Together The</a:t>
            </a:r>
            <a:r>
              <a:rPr lang="en-US" sz="1800" dirty="0" smtClean="0"/>
              <a:t> Wharton Business School and the Columbia Business School created a process for evaluating new subsidiary companies (</a:t>
            </a:r>
            <a:r>
              <a:rPr lang="en-US" sz="1800" dirty="0" err="1" smtClean="0"/>
              <a:t>NewCo</a:t>
            </a:r>
            <a:r>
              <a:rPr lang="en-US" sz="1800" dirty="0" smtClean="0"/>
              <a:t>).</a:t>
            </a:r>
          </a:p>
          <a:p>
            <a:r>
              <a:rPr lang="en-US" sz="1800" dirty="0" smtClean="0"/>
              <a:t> By working backwards </a:t>
            </a:r>
            <a:r>
              <a:rPr lang="en-US" sz="1800" dirty="0"/>
              <a:t>from </a:t>
            </a:r>
            <a:r>
              <a:rPr lang="en-US" sz="1800" dirty="0" smtClean="0"/>
              <a:t>a company’s needed </a:t>
            </a:r>
            <a:r>
              <a:rPr lang="en-US" sz="1800" dirty="0"/>
              <a:t>profitability, through fixed and variable </a:t>
            </a:r>
            <a:r>
              <a:rPr lang="en-US" sz="1800" dirty="0" smtClean="0"/>
              <a:t>costs, </a:t>
            </a:r>
            <a:r>
              <a:rPr lang="en-US" sz="1800" dirty="0"/>
              <a:t>to </a:t>
            </a:r>
            <a:r>
              <a:rPr lang="en-US" sz="1800" dirty="0" smtClean="0"/>
              <a:t>a NewCo’s needed revenues; modeling small investments and scaling </a:t>
            </a:r>
            <a:r>
              <a:rPr lang="en-US" sz="1800" dirty="0"/>
              <a:t>up.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75209"/>
              </p:ext>
            </p:extLst>
          </p:nvPr>
        </p:nvGraphicFramePr>
        <p:xfrm>
          <a:off x="1147639" y="2849071"/>
          <a:ext cx="6949881" cy="3061377"/>
        </p:xfrm>
        <a:graphic>
          <a:graphicData uri="http://schemas.openxmlformats.org/drawingml/2006/table">
            <a:tbl>
              <a:tblPr/>
              <a:tblGrid>
                <a:gridCol w="163710"/>
                <a:gridCol w="1625407"/>
                <a:gridCol w="187098"/>
                <a:gridCol w="1064115"/>
                <a:gridCol w="187098"/>
                <a:gridCol w="1385653"/>
                <a:gridCol w="532092"/>
                <a:gridCol w="760082"/>
                <a:gridCol w="760082"/>
                <a:gridCol w="284544"/>
              </a:tblGrid>
              <a:tr h="1800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0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Reverse Income Statement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Initial Modeling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Benchmark Source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Current Corporate Profits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10,000,000 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Annual Report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Current Return on Sales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Annual Report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Current Return on Assets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Annual Report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NewCo Profitability 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Goal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Corporate Policy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NewCo ROS 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Goal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7.5%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Corporate Policy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NewCo ROA 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Goal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Corporate Policy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NewCo Required </a:t>
                      </a:r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Profits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800,000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Calculation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(Current Profits * Profitability Goal)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NewCo Required </a:t>
                      </a:r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Revenues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10,666,667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Calculation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(Required Profits/ROS Goal)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NewCo Allowable </a:t>
                      </a:r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Assets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5,333,333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Calculation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(Required Profits/ROA Goal)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NewCo Allowable </a:t>
                      </a:r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Costs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9,866,667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Calculation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(Required Revenues - Required Profits)</a:t>
                      </a:r>
                    </a:p>
                  </a:txBody>
                  <a:tcPr marL="11694" marR="11694" marT="1169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0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694" marR="11694" marT="1169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609600" y="261938"/>
            <a:ext cx="8173863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Cost Benefit Analysis 2: </a:t>
            </a:r>
            <a:br>
              <a:rPr lang="en-US" dirty="0" smtClean="0"/>
            </a:br>
            <a:r>
              <a:rPr lang="en-US" dirty="0" smtClean="0"/>
              <a:t>Discovery Driven Growth Modeling.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641350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© Ausus Partners 2015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4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6122</TotalTime>
  <Words>1223</Words>
  <Application>Microsoft Macintosh PowerPoint</Application>
  <PresentationFormat>On-screen Show (4:3)</PresentationFormat>
  <Paragraphs>172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Horizon</vt:lpstr>
      <vt:lpstr>PowerPoint Presentation</vt:lpstr>
      <vt:lpstr>There’s Optionality When You Have   a Margin of Safety.</vt:lpstr>
      <vt:lpstr>The right Behaviors are a Business Advantage.</vt:lpstr>
      <vt:lpstr>Objective &amp; Reasoned Financial Insights.</vt:lpstr>
      <vt:lpstr>Objective &amp; Reasoned Financial Insights.</vt:lpstr>
      <vt:lpstr>Cost Benefit Analysis 1:  DCF and NPV Analysis.</vt:lpstr>
      <vt:lpstr>Cost Benefit Analysis 1:  DCF and NPV Analysis.</vt:lpstr>
      <vt:lpstr>Cost Benefit Analysis 2:  Discovery Driven Growth Modeling.</vt:lpstr>
      <vt:lpstr>PowerPoint Presentation</vt:lpstr>
      <vt:lpstr>PowerPoint Presentation</vt:lpstr>
      <vt:lpstr>Discipline matters.</vt:lpstr>
      <vt:lpstr>Stress Testing with  Failure Mode Effects Analysis (FMEA).</vt:lpstr>
      <vt:lpstr>Stress Testing with  Failure Mode Effects Analysis (FMEA).</vt:lpstr>
      <vt:lpstr>Stress Testing with  Failure Mode Effects Analysis (FMEA).</vt:lpstr>
      <vt:lpstr>Stress Testing with  Failure Mode Effects Analysis (FMEA).</vt:lpstr>
      <vt:lpstr>FMEA and Captive Insurance.</vt:lpstr>
      <vt:lpstr>Discipline matters.</vt:lpstr>
      <vt:lpstr>PowerPoint Presentation</vt:lpstr>
    </vt:vector>
  </TitlesOfParts>
  <Company>Ausus Partners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Hicks</dc:creator>
  <cp:lastModifiedBy>Kevin Hicks</cp:lastModifiedBy>
  <cp:revision>77</cp:revision>
  <dcterms:created xsi:type="dcterms:W3CDTF">2015-06-12T18:26:12Z</dcterms:created>
  <dcterms:modified xsi:type="dcterms:W3CDTF">2015-06-23T19:47:36Z</dcterms:modified>
</cp:coreProperties>
</file>